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0"/>
  </p:notesMasterIdLst>
  <p:sldIdLst>
    <p:sldId id="280" r:id="rId5"/>
    <p:sldId id="282" r:id="rId6"/>
    <p:sldId id="283" r:id="rId7"/>
    <p:sldId id="285" r:id="rId8"/>
    <p:sldId id="286" r:id="rId9"/>
    <p:sldId id="287" r:id="rId10"/>
    <p:sldId id="288" r:id="rId11"/>
    <p:sldId id="303" r:id="rId12"/>
    <p:sldId id="284" r:id="rId13"/>
    <p:sldId id="289" r:id="rId14"/>
    <p:sldId id="290" r:id="rId15"/>
    <p:sldId id="291" r:id="rId16"/>
    <p:sldId id="292" r:id="rId17"/>
    <p:sldId id="296" r:id="rId18"/>
    <p:sldId id="295" r:id="rId19"/>
    <p:sldId id="297" r:id="rId20"/>
    <p:sldId id="298" r:id="rId21"/>
    <p:sldId id="299" r:id="rId22"/>
    <p:sldId id="304" r:id="rId23"/>
    <p:sldId id="302" r:id="rId24"/>
    <p:sldId id="306" r:id="rId25"/>
    <p:sldId id="305" r:id="rId26"/>
    <p:sldId id="307" r:id="rId27"/>
    <p:sldId id="301" r:id="rId28"/>
    <p:sldId id="30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303E"/>
    <a:srgbClr val="204F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65" autoAdjust="0"/>
    <p:restoredTop sz="94643" autoAdjust="0"/>
  </p:normalViewPr>
  <p:slideViewPr>
    <p:cSldViewPr snapToGrid="0">
      <p:cViewPr>
        <p:scale>
          <a:sx n="128" d="100"/>
          <a:sy n="128" d="100"/>
        </p:scale>
        <p:origin x="108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BADA0-7D53-3F43-8261-94EB15C26C3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FF0439-4059-6E45-9F08-2B6D04B1D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12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0439-4059-6E45-9F08-2B6D04B1DF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53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1Kbvm6aK_cCave80poOZIGoXCdyQCIHV?usp=sharing" TargetMode="External"/><Relationship Id="rId2" Type="http://schemas.openxmlformats.org/officeDocument/2006/relationships/hyperlink" Target="https://github.com/salvinthilaks/Anomaly_Detection_in_Network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research.unsw.edu.au/projects/toniot-dataset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hyperlink" Target="https://www.unb.ca/cic/datasets/index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search.unsw.edu.au/researcher?faculty=UNSW%20Canberra%20at%20ADFA" TargetMode="External"/><Relationship Id="rId5" Type="http://schemas.openxmlformats.org/officeDocument/2006/relationships/hyperlink" Target="https://research.unsw.edu.au/projects/toniot-datasets" TargetMode="Externa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" y="7191"/>
            <a:ext cx="12191356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DD290B9-6D73-A52C-019F-92CC5C85748D}"/>
              </a:ext>
            </a:extLst>
          </p:cNvPr>
          <p:cNvSpPr/>
          <p:nvPr/>
        </p:nvSpPr>
        <p:spPr>
          <a:xfrm>
            <a:off x="1" y="4809743"/>
            <a:ext cx="12192000" cy="20593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A926A3-8022-51F0-5371-4683797D7BA3}"/>
              </a:ext>
            </a:extLst>
          </p:cNvPr>
          <p:cNvSpPr txBox="1"/>
          <p:nvPr/>
        </p:nvSpPr>
        <p:spPr>
          <a:xfrm>
            <a:off x="665879" y="5362365"/>
            <a:ext cx="7521687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w Cen MT" panose="020B0602020104020603" pitchFamily="34" charset="77"/>
              </a:rPr>
              <a:t>Network Anomaly Detection in Cloud-based Management Services using AI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831F3A-A403-475F-5391-3C37AC97EA61}"/>
              </a:ext>
            </a:extLst>
          </p:cNvPr>
          <p:cNvSpPr txBox="1"/>
          <p:nvPr/>
        </p:nvSpPr>
        <p:spPr>
          <a:xfrm>
            <a:off x="7761677" y="5482149"/>
            <a:ext cx="42883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SALVIN THILAK SADASIVAN – 1270667</a:t>
            </a:r>
          </a:p>
          <a:p>
            <a:r>
              <a:rPr lang="en-US" dirty="0"/>
              <a:t>MABHARA TINEYI - 1270667</a:t>
            </a:r>
          </a:p>
          <a:p>
            <a:r>
              <a:rPr lang="en-US" b="1" dirty="0"/>
              <a:t>(Group No.: 38)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4102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5E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A blue and yellow grid&#10;&#10;Description automatically generated">
            <a:extLst>
              <a:ext uri="{FF2B5EF4-FFF2-40B4-BE49-F238E27FC236}">
                <a16:creationId xmlns:a16="http://schemas.microsoft.com/office/drawing/2014/main" id="{5FA3AD74-8660-F95B-F434-6C66B9D2F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53445" y="643467"/>
            <a:ext cx="9285110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2826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B8BE80E-0841-7214-92DC-6B5AE54612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12" r="24414" b="3568"/>
          <a:stretch/>
        </p:blipFill>
        <p:spPr>
          <a:xfrm>
            <a:off x="1583123" y="198165"/>
            <a:ext cx="9025753" cy="6461670"/>
          </a:xfrm>
          <a:prstGeom prst="rect">
            <a:avLst/>
          </a:prstGeom>
        </p:spPr>
      </p:pic>
      <p:pic>
        <p:nvPicPr>
          <p:cNvPr id="3" name="Picture 2" descr="A black numbers on a white background&#10;&#10;Description automatically generated">
            <a:extLst>
              <a:ext uri="{FF2B5EF4-FFF2-40B4-BE49-F238E27FC236}">
                <a16:creationId xmlns:a16="http://schemas.microsoft.com/office/drawing/2014/main" id="{8990E7E3-E992-FA2A-BF97-4C5A917DE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6052" y="5102859"/>
            <a:ext cx="1355091" cy="36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51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A97A03C-3553-021D-5F8B-7AC986BD45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3231" b="620"/>
          <a:stretch/>
        </p:blipFill>
        <p:spPr>
          <a:xfrm>
            <a:off x="274605" y="345318"/>
            <a:ext cx="11642790" cy="616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223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DFD3E59-AB2C-F948-2D06-6E59B620BEFC}"/>
              </a:ext>
            </a:extLst>
          </p:cNvPr>
          <p:cNvGrpSpPr/>
          <p:nvPr/>
        </p:nvGrpSpPr>
        <p:grpSpPr>
          <a:xfrm>
            <a:off x="2245895" y="36094"/>
            <a:ext cx="7700210" cy="6785811"/>
            <a:chOff x="1189195" y="0"/>
            <a:chExt cx="7772400" cy="6650926"/>
          </a:xfrm>
        </p:grpSpPr>
        <p:pic>
          <p:nvPicPr>
            <p:cNvPr id="4" name="Picture 3" descr="A screenshot of a computer program&#10;&#10;Description automatically generated">
              <a:extLst>
                <a:ext uri="{FF2B5EF4-FFF2-40B4-BE49-F238E27FC236}">
                  <a16:creationId xmlns:a16="http://schemas.microsoft.com/office/drawing/2014/main" id="{DB3EE794-5ED9-2013-11AF-0B1B35EB4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9195" y="0"/>
              <a:ext cx="7772400" cy="3677362"/>
            </a:xfrm>
            <a:prstGeom prst="rect">
              <a:avLst/>
            </a:prstGeom>
          </p:spPr>
        </p:pic>
        <p:pic>
          <p:nvPicPr>
            <p:cNvPr id="6" name="Picture 5" descr="A screenshot of a computer program&#10;&#10;Description automatically generated">
              <a:extLst>
                <a:ext uri="{FF2B5EF4-FFF2-40B4-BE49-F238E27FC236}">
                  <a16:creationId xmlns:a16="http://schemas.microsoft.com/office/drawing/2014/main" id="{9C71D04E-27D9-56D3-BBA2-7CB33EE3E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89195" y="3677362"/>
              <a:ext cx="7772400" cy="29735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35889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5C4672C-1C33-594A-F11C-1259F2CCF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88" y="1866325"/>
            <a:ext cx="11819823" cy="312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05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8DC6FCD-811B-436E-9FEE-FC957486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BB6127A0-256C-D833-4746-BAFB4884B8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" r="-2" b="252"/>
          <a:stretch/>
        </p:blipFill>
        <p:spPr>
          <a:xfrm>
            <a:off x="198739" y="171717"/>
            <a:ext cx="5804105" cy="3167426"/>
          </a:xfrm>
          <a:prstGeom prst="rect">
            <a:avLst/>
          </a:prstGeom>
        </p:spPr>
      </p:pic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00B76CC-F484-65FD-42D8-FFF8051AF2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" r="2" b="252"/>
          <a:stretch/>
        </p:blipFill>
        <p:spPr>
          <a:xfrm>
            <a:off x="6195373" y="171717"/>
            <a:ext cx="5797883" cy="3167426"/>
          </a:xfrm>
          <a:prstGeom prst="rect">
            <a:avLst/>
          </a:prstGeom>
        </p:spPr>
      </p:pic>
      <p:pic>
        <p:nvPicPr>
          <p:cNvPr id="10" name="Picture 9" descr="A screenshot of a graph&#10;&#10;Description automatically generated">
            <a:extLst>
              <a:ext uri="{FF2B5EF4-FFF2-40B4-BE49-F238E27FC236}">
                <a16:creationId xmlns:a16="http://schemas.microsoft.com/office/drawing/2014/main" id="{4A340331-0FD3-F080-243E-ACABAB9E084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2"/>
          <a:stretch/>
        </p:blipFill>
        <p:spPr>
          <a:xfrm>
            <a:off x="198739" y="3510857"/>
            <a:ext cx="5804105" cy="3167425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C411A59-02DC-9BA7-0F21-4EE14CABA2B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-1" r="2" b="-1"/>
          <a:stretch/>
        </p:blipFill>
        <p:spPr>
          <a:xfrm>
            <a:off x="6195372" y="3510858"/>
            <a:ext cx="5797883" cy="316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278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EC66D81-E63D-F1DA-F5E7-A1A8D722B095}"/>
              </a:ext>
            </a:extLst>
          </p:cNvPr>
          <p:cNvSpPr txBox="1">
            <a:spLocks/>
          </p:cNvSpPr>
          <p:nvPr/>
        </p:nvSpPr>
        <p:spPr>
          <a:xfrm>
            <a:off x="908501" y="1664550"/>
            <a:ext cx="10119332" cy="2570566"/>
          </a:xfrm>
          <a:prstGeom prst="rect">
            <a:avLst/>
          </a:prstGeom>
          <a:noFill/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600" b="1" dirty="0" err="1">
                <a:solidFill>
                  <a:schemeClr val="tx1"/>
                </a:solidFill>
                <a:latin typeface="Tw Cen MT" panose="020B0602020104020603" pitchFamily="34" charset="77"/>
              </a:rPr>
              <a:t>ImGWO</a:t>
            </a:r>
            <a:endParaRPr lang="en-US" sz="16600" b="1" dirty="0">
              <a:solidFill>
                <a:schemeClr val="tx1"/>
              </a:solidFill>
              <a:latin typeface="Tw Cen MT" panose="020B0602020104020603" pitchFamily="34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DB23EE-9E58-C9C6-D7DE-3D98CCBAB600}"/>
              </a:ext>
            </a:extLst>
          </p:cNvPr>
          <p:cNvSpPr txBox="1"/>
          <p:nvPr/>
        </p:nvSpPr>
        <p:spPr>
          <a:xfrm>
            <a:off x="2621338" y="3638349"/>
            <a:ext cx="6693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Improved Grey Wolf Optimizer</a:t>
            </a:r>
          </a:p>
        </p:txBody>
      </p:sp>
    </p:spTree>
    <p:extLst>
      <p:ext uri="{BB962C8B-B14F-4D97-AF65-F5344CB8AC3E}">
        <p14:creationId xmlns:p14="http://schemas.microsoft.com/office/powerpoint/2010/main" val="3758219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F20707D-E1BC-52D8-E5DA-FD8368CF5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150" y="-1"/>
            <a:ext cx="103517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542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E28AA1C-62AE-EBF8-4267-B113D47F8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474" y="1907457"/>
            <a:ext cx="4591020" cy="3040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6125BF8-CEEB-C742-D3D6-CEFF2962CE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660" y="203658"/>
            <a:ext cx="6573302" cy="644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422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Rectangle 2063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5CB3B51C-6F59-E853-8BFB-2699AFFCB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54781" y="643467"/>
            <a:ext cx="7282437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2453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wind&quot; Icon - Download for free – Iconduck">
            <a:extLst>
              <a:ext uri="{FF2B5EF4-FFF2-40B4-BE49-F238E27FC236}">
                <a16:creationId xmlns:a16="http://schemas.microsoft.com/office/drawing/2014/main" id="{32951BBD-4024-649E-9AD1-2C5A8F9B2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4257" y="152556"/>
            <a:ext cx="6853163" cy="6317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wind&quot; Icon - Download for free – Iconduck">
            <a:extLst>
              <a:ext uri="{FF2B5EF4-FFF2-40B4-BE49-F238E27FC236}">
                <a16:creationId xmlns:a16="http://schemas.microsoft.com/office/drawing/2014/main" id="{51BD8EC5-E76F-387E-E0ED-43CF2E06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8972" y="270051"/>
            <a:ext cx="6853163" cy="6317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594E2E-71CA-BC91-EDA8-817732C3B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525" y="1953986"/>
            <a:ext cx="10119332" cy="2296886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16600" b="1" dirty="0">
                <a:solidFill>
                  <a:schemeClr val="tx1"/>
                </a:solidFill>
                <a:latin typeface="Tw Cen MT" panose="020B0602020104020603" pitchFamily="34" charset="77"/>
              </a:rPr>
              <a:t>RECAP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40A4EB-5B55-5B3D-9F52-077F19BA38AA}"/>
              </a:ext>
            </a:extLst>
          </p:cNvPr>
          <p:cNvSpPr txBox="1"/>
          <p:nvPr/>
        </p:nvSpPr>
        <p:spPr>
          <a:xfrm>
            <a:off x="2833504" y="2389414"/>
            <a:ext cx="861774" cy="142602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4400" b="1" dirty="0">
                <a:solidFill>
                  <a:schemeClr val="tx1"/>
                </a:solidFill>
                <a:latin typeface="Tw Cen MT" panose="020B0602020104020603" pitchFamily="34" charset="77"/>
              </a:rPr>
              <a:t>small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76708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F0823C7-A480-FCAD-9E2A-586530CC8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594" y="643467"/>
            <a:ext cx="968881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219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6B912D30-9838-80CE-11C8-E9120DB97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26" y="1961321"/>
            <a:ext cx="1785730" cy="178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97204-3F6B-D93F-A605-51EB9AB5F2C8}"/>
              </a:ext>
            </a:extLst>
          </p:cNvPr>
          <p:cNvSpPr txBox="1"/>
          <p:nvPr/>
        </p:nvSpPr>
        <p:spPr>
          <a:xfrm>
            <a:off x="1040712" y="4174434"/>
            <a:ext cx="1241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Wireshark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F68FFEB-C510-7FA2-A0F4-751E4A5585DE}"/>
              </a:ext>
            </a:extLst>
          </p:cNvPr>
          <p:cNvCxnSpPr>
            <a:cxnSpLocks/>
          </p:cNvCxnSpPr>
          <p:nvPr/>
        </p:nvCxnSpPr>
        <p:spPr>
          <a:xfrm>
            <a:off x="3091069" y="2854184"/>
            <a:ext cx="93427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Wireshark User's Guide">
            <a:extLst>
              <a:ext uri="{FF2B5EF4-FFF2-40B4-BE49-F238E27FC236}">
                <a16:creationId xmlns:a16="http://schemas.microsoft.com/office/drawing/2014/main" id="{8F1D9070-C2D7-A8DC-AB2B-27FDB5815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1391" y="1877703"/>
            <a:ext cx="2628812" cy="1952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98D3DCE-4EF0-4ADE-2995-255A6C1860CE}"/>
              </a:ext>
            </a:extLst>
          </p:cNvPr>
          <p:cNvCxnSpPr>
            <a:cxnSpLocks/>
          </p:cNvCxnSpPr>
          <p:nvPr/>
        </p:nvCxnSpPr>
        <p:spPr>
          <a:xfrm>
            <a:off x="7835348" y="2854184"/>
            <a:ext cx="93427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7FD917B-9B13-D09D-EA7A-873C91EEEC6D}"/>
              </a:ext>
            </a:extLst>
          </p:cNvPr>
          <p:cNvSpPr txBox="1"/>
          <p:nvPr/>
        </p:nvSpPr>
        <p:spPr>
          <a:xfrm>
            <a:off x="4807250" y="4170256"/>
            <a:ext cx="2577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Capture network traffic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C9BE891-3D3D-9BE4-8E25-D46C62D5B798}"/>
              </a:ext>
            </a:extLst>
          </p:cNvPr>
          <p:cNvGrpSpPr/>
          <p:nvPr/>
        </p:nvGrpSpPr>
        <p:grpSpPr>
          <a:xfrm>
            <a:off x="1742809" y="6023113"/>
            <a:ext cx="8706382" cy="523220"/>
            <a:chOff x="864638" y="6023113"/>
            <a:chExt cx="8706382" cy="5232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7C66E86-71AB-7553-D5C1-173D7B709381}"/>
                </a:ext>
              </a:extLst>
            </p:cNvPr>
            <p:cNvSpPr txBox="1"/>
            <p:nvPr/>
          </p:nvSpPr>
          <p:spPr>
            <a:xfrm>
              <a:off x="2554356" y="6023113"/>
              <a:ext cx="701666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To ensure legal compliance, avoid capturing network traffic on unauthorized networks. </a:t>
              </a:r>
            </a:p>
            <a:p>
              <a:r>
                <a:rPr lang="en-US" sz="1400" dirty="0"/>
                <a:t>Restrict your network capture to your own devices and local network.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C7B36A-37B9-A394-61B8-A99FA85E92F6}"/>
                </a:ext>
              </a:extLst>
            </p:cNvPr>
            <p:cNvSpPr txBox="1"/>
            <p:nvPr/>
          </p:nvSpPr>
          <p:spPr>
            <a:xfrm>
              <a:off x="864638" y="6100057"/>
              <a:ext cx="1593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⚠️ WARNING: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6E0981B-044C-D1C7-0EDB-8D24004F3C9A}"/>
              </a:ext>
            </a:extLst>
          </p:cNvPr>
          <p:cNvSpPr txBox="1"/>
          <p:nvPr/>
        </p:nvSpPr>
        <p:spPr>
          <a:xfrm>
            <a:off x="9134061" y="2669517"/>
            <a:ext cx="2831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 as ( </a:t>
            </a:r>
            <a:r>
              <a:rPr lang="en-US" dirty="0" err="1"/>
              <a:t>testing_set.csv</a:t>
            </a:r>
            <a:r>
              <a:rPr lang="en-US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2777845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ybersecurity - priority.com.gr">
            <a:extLst>
              <a:ext uri="{FF2B5EF4-FFF2-40B4-BE49-F238E27FC236}">
                <a16:creationId xmlns:a16="http://schemas.microsoft.com/office/drawing/2014/main" id="{9B9EB08A-893E-A0E3-B7F1-A77239A91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41" b="1108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9341A0-3AE2-F20A-AEAF-81C93D5A1D1C}"/>
              </a:ext>
            </a:extLst>
          </p:cNvPr>
          <p:cNvSpPr txBox="1"/>
          <p:nvPr/>
        </p:nvSpPr>
        <p:spPr>
          <a:xfrm>
            <a:off x="447261" y="5347253"/>
            <a:ext cx="567014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Tw Cen MT" panose="020B0602020104020603" pitchFamily="34" charset="77"/>
              </a:rPr>
              <a:t>Future Scope:</a:t>
            </a:r>
          </a:p>
        </p:txBody>
      </p:sp>
    </p:spTree>
    <p:extLst>
      <p:ext uri="{BB962C8B-B14F-4D97-AF65-F5344CB8AC3E}">
        <p14:creationId xmlns:p14="http://schemas.microsoft.com/office/powerpoint/2010/main" val="5168926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6D92B3-1C05-FAA5-EBE6-74ADC3132CA0}"/>
              </a:ext>
            </a:extLst>
          </p:cNvPr>
          <p:cNvSpPr txBox="1"/>
          <p:nvPr/>
        </p:nvSpPr>
        <p:spPr>
          <a:xfrm>
            <a:off x="1036982" y="612844"/>
            <a:ext cx="1011803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400" b="1" dirty="0"/>
              <a:t>Train on more datasets</a:t>
            </a:r>
            <a:r>
              <a:rPr lang="en-US" sz="2400" dirty="0"/>
              <a:t> to improve efficiency.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b="1" dirty="0"/>
              <a:t>Combining Multiple Techniques:</a:t>
            </a:r>
            <a:r>
              <a:rPr lang="en-US" sz="2400" dirty="0"/>
              <a:t> Integrating statistical, machine learning, and AI methods to leverage the strengths of each approach.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b="1" dirty="0"/>
              <a:t>Implement Deep Learning models</a:t>
            </a:r>
            <a:r>
              <a:rPr lang="en-US" sz="2400" dirty="0"/>
              <a:t>, such as recurrent neural networks (RNNs) and convolutional neural networks (CNNs), to capture complex temporal and spatial dependencies in network traffic.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b="1" dirty="0"/>
              <a:t>Real-time data analysis: </a:t>
            </a:r>
            <a:r>
              <a:rPr lang="en-US" sz="2400" dirty="0"/>
              <a:t>processing high-velocity network traffic streams in real-time.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b="1" dirty="0"/>
              <a:t>Cloud-Based Solutions: </a:t>
            </a:r>
            <a:r>
              <a:rPr lang="en-US" sz="2400" dirty="0"/>
              <a:t>cloud computing infrastructure to provide scalable and cost-effective anomaly detection services.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b="1" dirty="0"/>
              <a:t>IoT Data:</a:t>
            </a:r>
            <a:r>
              <a:rPr lang="en-US" sz="2400" dirty="0"/>
              <a:t> Incorporating data from IoT devices to identify anomalies in network </a:t>
            </a:r>
            <a:r>
              <a:rPr lang="en-US" sz="2400" dirty="0" err="1"/>
              <a:t>behaviour</a:t>
            </a:r>
            <a:r>
              <a:rPr lang="en-US" sz="2400" dirty="0"/>
              <a:t>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b="1" dirty="0"/>
              <a:t>Graph-Based Approaches:</a:t>
            </a:r>
            <a:r>
              <a:rPr lang="en-US" sz="2400" dirty="0"/>
              <a:t> Modeling network traffic as graphs to capture relationships between devices and identify anomalies in network topology.</a:t>
            </a:r>
          </a:p>
        </p:txBody>
      </p:sp>
    </p:spTree>
    <p:extLst>
      <p:ext uri="{BB962C8B-B14F-4D97-AF65-F5344CB8AC3E}">
        <p14:creationId xmlns:p14="http://schemas.microsoft.com/office/powerpoint/2010/main" val="919829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D1F0C6-FB81-EBC4-38BA-0E775B006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FCD326B-11D6-E187-429E-35E2F9015870}"/>
              </a:ext>
            </a:extLst>
          </p:cNvPr>
          <p:cNvSpPr txBox="1">
            <a:spLocks/>
          </p:cNvSpPr>
          <p:nvPr/>
        </p:nvSpPr>
        <p:spPr>
          <a:xfrm>
            <a:off x="1036334" y="2143717"/>
            <a:ext cx="10119332" cy="2570566"/>
          </a:xfrm>
          <a:prstGeom prst="rect">
            <a:avLst/>
          </a:prstGeom>
          <a:noFill/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600" b="1" dirty="0">
                <a:solidFill>
                  <a:schemeClr val="tx1"/>
                </a:solidFill>
                <a:latin typeface="Tw Cen MT" panose="020B0602020104020603" pitchFamily="34" charset="7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210035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209A4-D700-609E-2DAB-823EFFF15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>
                <a:latin typeface="Tw Cen MT" panose="020B0602020104020603" pitchFamily="34" charset="77"/>
              </a:rPr>
              <a:t>Important resources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221090-EB57-682D-7326-8A4B27D1E4C0}"/>
              </a:ext>
            </a:extLst>
          </p:cNvPr>
          <p:cNvSpPr txBox="1"/>
          <p:nvPr/>
        </p:nvSpPr>
        <p:spPr>
          <a:xfrm>
            <a:off x="913795" y="2564296"/>
            <a:ext cx="10924854" cy="2949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https://github.com/salvinthilaks/Anomaly_Detection_in_Network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b="1" dirty="0"/>
              <a:t>Google Colab : </a:t>
            </a:r>
            <a:r>
              <a:rPr lang="en-US" dirty="0">
                <a:hlinkClick r:id="rId3"/>
              </a:rPr>
              <a:t>https://colab.research.google.com/drive/11Kbvm6aK_cCave80poOZIGoXCdyQCIHV?usp=sharing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b="1" dirty="0"/>
              <a:t>Dataset :</a:t>
            </a:r>
            <a:r>
              <a:rPr lang="en-US" b="1" i="0" dirty="0">
                <a:solidFill>
                  <a:srgbClr val="F0F6FC"/>
                </a:solidFill>
                <a:effectLst/>
                <a:latin typeface="-apple-system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F0F6FC"/>
                </a:solidFill>
                <a:effectLst/>
                <a:latin typeface="-apple-system"/>
              </a:rPr>
              <a:t>TON_IoT</a:t>
            </a:r>
            <a:r>
              <a:rPr lang="en-US" b="0" i="0" dirty="0">
                <a:solidFill>
                  <a:srgbClr val="F0F6FC"/>
                </a:solidFill>
                <a:effectLst/>
                <a:latin typeface="-apple-system"/>
              </a:rPr>
              <a:t> Dataset</a:t>
            </a:r>
            <a:r>
              <a:rPr lang="en-US" dirty="0"/>
              <a:t> - </a:t>
            </a:r>
            <a:r>
              <a:rPr lang="en-US" b="0" i="0" u="sng" dirty="0">
                <a:effectLst/>
                <a:latin typeface="-apple-system"/>
                <a:hlinkClick r:id="rId4"/>
              </a:rPr>
              <a:t>https://research.unsw.edu.au/projects/toniot-datasets</a:t>
            </a:r>
            <a:endParaRPr lang="en-US" b="0" i="0" u="sng" dirty="0">
              <a:effectLst/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0F6FC"/>
                </a:solidFill>
                <a:effectLst/>
                <a:latin typeface="-apple-system"/>
              </a:rPr>
              <a:t>Canadian Institute for Cybersecurity - </a:t>
            </a:r>
            <a:r>
              <a:rPr lang="en-US" b="0" i="0" u="sng" dirty="0">
                <a:effectLst/>
                <a:latin typeface="-apple-system"/>
                <a:hlinkClick r:id="rId4"/>
              </a:rPr>
              <a:t>https://research.unsw.edu.au/projects/toniot-datasets</a:t>
            </a:r>
            <a:endParaRPr lang="en-US" b="0" i="0" u="sng" dirty="0">
              <a:effectLst/>
              <a:latin typeface="-apple-system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993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2D1FBC-0921-087B-2F05-8E1581320AC4}"/>
              </a:ext>
            </a:extLst>
          </p:cNvPr>
          <p:cNvSpPr txBox="1"/>
          <p:nvPr/>
        </p:nvSpPr>
        <p:spPr>
          <a:xfrm>
            <a:off x="1151467" y="2159000"/>
            <a:ext cx="1044786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w Cen MT" panose="020B0602020104020603" pitchFamily="34" charset="77"/>
              </a:rPr>
              <a:t>Existing systems face challenges such as high computational complexity and</a:t>
            </a:r>
            <a:r>
              <a:rPr lang="en-US" sz="3200" dirty="0">
                <a:effectLst/>
                <a:latin typeface="Tw Cen MT" panose="020B0602020104020603" pitchFamily="34" charset="77"/>
              </a:rPr>
              <a:t> false-positive rates.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w Cen MT" panose="020B0602020104020603" pitchFamily="34" charset="77"/>
              </a:rPr>
              <a:t>What is </a:t>
            </a:r>
            <a:r>
              <a:rPr lang="en-US" sz="3200" b="1" dirty="0">
                <a:latin typeface="Tw Cen MT" panose="020B0602020104020603" pitchFamily="34" charset="77"/>
              </a:rPr>
              <a:t>Data MIRRORING</a:t>
            </a:r>
            <a:r>
              <a:rPr lang="en-US" sz="3200" dirty="0">
                <a:latin typeface="Tw Cen MT" panose="020B0602020104020603" pitchFamily="34" charset="77"/>
              </a:rPr>
              <a:t>? </a:t>
            </a:r>
            <a:r>
              <a:rPr lang="en-US" sz="3200" kern="1200" spc="100" baseline="0" dirty="0">
                <a:solidFill>
                  <a:srgbClr val="FFFFFF"/>
                </a:solidFill>
                <a:latin typeface="Tw Cen MT" panose="020B0602020104020603" pitchFamily="34" charset="77"/>
                <a:ea typeface="+mj-ea"/>
                <a:cs typeface="+mj-cs"/>
              </a:rPr>
              <a:t>Anomaly Detection using Data Mirroring.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Tw Cen MT" panose="020B0602020104020603" pitchFamily="34" charset="77"/>
              </a:rPr>
              <a:t>Challenges in anomaly detection.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  <a:effectLst/>
                <a:latin typeface="Tw Cen MT" panose="020B0602020104020603" pitchFamily="34" charset="77"/>
              </a:rPr>
              <a:t>Possible Solutions</a:t>
            </a:r>
            <a:r>
              <a:rPr lang="en-US" sz="3200" dirty="0">
                <a:solidFill>
                  <a:srgbClr val="FFFFFF"/>
                </a:solidFill>
                <a:latin typeface="Tw Cen MT" panose="020B0602020104020603" pitchFamily="34" charset="77"/>
              </a:rPr>
              <a:t> ( </a:t>
            </a:r>
            <a:r>
              <a:rPr lang="en-US" sz="3200" b="1" dirty="0" err="1">
                <a:solidFill>
                  <a:srgbClr val="FFFFFF"/>
                </a:solidFill>
                <a:latin typeface="Tw Cen MT" panose="020B0602020104020603" pitchFamily="34" charset="77"/>
              </a:rPr>
              <a:t>ImGWO</a:t>
            </a:r>
            <a:r>
              <a:rPr lang="en-US" sz="3200" b="1" dirty="0">
                <a:solidFill>
                  <a:srgbClr val="FFFFFF"/>
                </a:solidFill>
                <a:latin typeface="Tw Cen MT" panose="020B0602020104020603" pitchFamily="34" charset="77"/>
              </a:rPr>
              <a:t> &amp; </a:t>
            </a:r>
            <a:r>
              <a:rPr lang="en-US" sz="3200" b="1" dirty="0" err="1">
                <a:solidFill>
                  <a:srgbClr val="FFFFFF"/>
                </a:solidFill>
                <a:latin typeface="Tw Cen MT" panose="020B0602020104020603" pitchFamily="34" charset="77"/>
              </a:rPr>
              <a:t>ImCNN</a:t>
            </a:r>
            <a:r>
              <a:rPr lang="en-US" sz="3200" b="1" dirty="0">
                <a:solidFill>
                  <a:srgbClr val="FFFFFF"/>
                </a:solidFill>
                <a:latin typeface="Tw Cen MT" panose="020B0602020104020603" pitchFamily="34" charset="77"/>
              </a:rPr>
              <a:t> </a:t>
            </a:r>
            <a:r>
              <a:rPr lang="en-US" sz="3200" dirty="0">
                <a:solidFill>
                  <a:srgbClr val="FFFFFF"/>
                </a:solidFill>
                <a:latin typeface="Tw Cen MT" panose="020B0602020104020603" pitchFamily="34" charset="7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Tw Cen MT" panose="020B0602020104020603" pitchFamily="34" charset="77"/>
              </a:rPr>
              <a:t>Benefits of AI-Driven Anomaly Detection.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DBD0CFC-6596-8B79-31BC-FEE4E2538B0E}"/>
              </a:ext>
            </a:extLst>
          </p:cNvPr>
          <p:cNvSpPr txBox="1">
            <a:spLocks/>
          </p:cNvSpPr>
          <p:nvPr/>
        </p:nvSpPr>
        <p:spPr>
          <a:xfrm>
            <a:off x="1151467" y="473766"/>
            <a:ext cx="9440034" cy="130387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8800" b="1" dirty="0">
                <a:latin typeface="Tw Cen MT" panose="020B0602020104020603" pitchFamily="34" charset="77"/>
              </a:rPr>
              <a:t>RECAP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CD39CA3-06F5-3F95-6386-A890FA903765}"/>
              </a:ext>
            </a:extLst>
          </p:cNvPr>
          <p:cNvGrpSpPr/>
          <p:nvPr/>
        </p:nvGrpSpPr>
        <p:grpSpPr>
          <a:xfrm>
            <a:off x="8600452" y="371984"/>
            <a:ext cx="2723111" cy="1405656"/>
            <a:chOff x="8600452" y="371984"/>
            <a:chExt cx="2723111" cy="1405656"/>
          </a:xfrm>
        </p:grpSpPr>
        <p:pic>
          <p:nvPicPr>
            <p:cNvPr id="1026" name="Picture 2" descr="rewind&quot; Icon - Download for free – Iconduck">
              <a:extLst>
                <a:ext uri="{FF2B5EF4-FFF2-40B4-BE49-F238E27FC236}">
                  <a16:creationId xmlns:a16="http://schemas.microsoft.com/office/drawing/2014/main" id="{E0AEB0A4-15B5-D37A-D3E7-57E75C0381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08767" y="371984"/>
              <a:ext cx="1514796" cy="13964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rewind&quot; Icon - Download for free – Iconduck">
              <a:extLst>
                <a:ext uri="{FF2B5EF4-FFF2-40B4-BE49-F238E27FC236}">
                  <a16:creationId xmlns:a16="http://schemas.microsoft.com/office/drawing/2014/main" id="{42230449-90E5-7CA7-5F6F-8B131ADD53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00452" y="381157"/>
              <a:ext cx="1514796" cy="13964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96159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File, trojan, virus, malware, infection, folder, macro virus icon -  Download on Iconfinder">
            <a:extLst>
              <a:ext uri="{FF2B5EF4-FFF2-40B4-BE49-F238E27FC236}">
                <a16:creationId xmlns:a16="http://schemas.microsoft.com/office/drawing/2014/main" id="{4BF3CA01-17DE-2296-10E0-3AEACC7A1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21" y="4547811"/>
            <a:ext cx="2023533" cy="202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Virus PNG Designs for T Shirt &amp; Merch">
            <a:extLst>
              <a:ext uri="{FF2B5EF4-FFF2-40B4-BE49-F238E27FC236}">
                <a16:creationId xmlns:a16="http://schemas.microsoft.com/office/drawing/2014/main" id="{A39522CA-0F54-7E00-6836-1DD8DDF00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76807">
            <a:off x="5866190" y="1388532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234645B-8F4D-953E-8A55-D73086A327C7}"/>
              </a:ext>
            </a:extLst>
          </p:cNvPr>
          <p:cNvSpPr txBox="1">
            <a:spLocks/>
          </p:cNvSpPr>
          <p:nvPr/>
        </p:nvSpPr>
        <p:spPr>
          <a:xfrm>
            <a:off x="908501" y="1664550"/>
            <a:ext cx="10119332" cy="2296886"/>
          </a:xfrm>
          <a:prstGeom prst="rect">
            <a:avLst/>
          </a:prstGeom>
          <a:noFill/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600" b="1" dirty="0">
                <a:solidFill>
                  <a:schemeClr val="tx1"/>
                </a:solidFill>
                <a:latin typeface="Tw Cen MT" panose="020B0602020104020603" pitchFamily="34" charset="77"/>
              </a:rPr>
              <a:t>Dataset</a:t>
            </a:r>
          </a:p>
        </p:txBody>
      </p:sp>
      <p:pic>
        <p:nvPicPr>
          <p:cNvPr id="7" name="Picture 6" descr="Virus PNG Designs for T Shirt &amp; Merch">
            <a:extLst>
              <a:ext uri="{FF2B5EF4-FFF2-40B4-BE49-F238E27FC236}">
                <a16:creationId xmlns:a16="http://schemas.microsoft.com/office/drawing/2014/main" id="{CFC1356B-41EF-28CD-1BA5-46253512B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104984">
            <a:off x="-1128174" y="-635677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Virus - Free computer icons">
            <a:extLst>
              <a:ext uri="{FF2B5EF4-FFF2-40B4-BE49-F238E27FC236}">
                <a16:creationId xmlns:a16="http://schemas.microsoft.com/office/drawing/2014/main" id="{B41BE87C-4E10-01A0-23DB-5CE3350C5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1076" y="288478"/>
            <a:ext cx="1716314" cy="171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A20677-DE89-B841-CBCE-B4821E670F25}"/>
              </a:ext>
            </a:extLst>
          </p:cNvPr>
          <p:cNvSpPr txBox="1"/>
          <p:nvPr/>
        </p:nvSpPr>
        <p:spPr>
          <a:xfrm>
            <a:off x="733699" y="4547811"/>
            <a:ext cx="107887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/>
              <a:t>TON_IoT</a:t>
            </a:r>
            <a:r>
              <a:rPr lang="en-US" sz="2400" b="1" dirty="0"/>
              <a:t> </a:t>
            </a:r>
            <a:r>
              <a:rPr lang="en-US" sz="2400" b="1" dirty="0">
                <a:solidFill>
                  <a:srgbClr val="92D05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</a:t>
            </a:r>
            <a:r>
              <a:rPr lang="en-US" sz="2400" b="1" dirty="0"/>
              <a:t> ( Intelligence Security Group </a:t>
            </a:r>
            <a:r>
              <a:rPr lang="en-US" sz="2400" b="1" i="0" u="none" strike="noStrike" dirty="0">
                <a:solidFill>
                  <a:srgbClr val="92D050"/>
                </a:solidFill>
                <a:effectLst/>
                <a:latin typeface="Helvetica Neue" panose="02000503000000020004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UNSW Canberra at ADFA</a:t>
            </a:r>
            <a:r>
              <a:rPr lang="en-US" sz="2400" b="1" i="0" u="none" strike="noStrike" dirty="0">
                <a:effectLst/>
                <a:latin typeface="Helvetica Neue" panose="02000503000000020004" pitchFamily="2" charset="0"/>
              </a:rPr>
              <a:t> )</a:t>
            </a:r>
          </a:p>
          <a:p>
            <a:pPr algn="ctr"/>
            <a:r>
              <a:rPr lang="en-US" sz="2400" b="1" i="0" dirty="0">
                <a:solidFill>
                  <a:srgbClr val="92D050"/>
                </a:solidFill>
                <a:effectLst/>
                <a:latin typeface="ProximaNovaA-Regular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Canadian Institute for Cybersecurity</a:t>
            </a:r>
            <a:endParaRPr lang="en-US" sz="24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819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47AC4394-5362-F507-690A-52A7C2262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793" y="480059"/>
            <a:ext cx="5248195" cy="2348566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5B8C6D9-DD05-22F8-14D1-6EB1ADB5E4F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9878"/>
          <a:stretch/>
        </p:blipFill>
        <p:spPr>
          <a:xfrm>
            <a:off x="6549214" y="3065337"/>
            <a:ext cx="5019008" cy="357670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069B788-7ABF-C9D4-F647-036A2A8D05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030" y="1809682"/>
            <a:ext cx="6167997" cy="3576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CC3A3E-BF28-1B57-BF55-39C4B94F0DD5}"/>
              </a:ext>
            </a:extLst>
          </p:cNvPr>
          <p:cNvSpPr txBox="1"/>
          <p:nvPr/>
        </p:nvSpPr>
        <p:spPr>
          <a:xfrm>
            <a:off x="2204723" y="5866450"/>
            <a:ext cx="20626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 err="1">
                <a:solidFill>
                  <a:schemeClr val="bg1"/>
                </a:solidFill>
              </a:rPr>
              <a:t>TON_IoT</a:t>
            </a:r>
            <a:r>
              <a:rPr lang="en-US" sz="1800" b="1" dirty="0">
                <a:solidFill>
                  <a:schemeClr val="bg1"/>
                </a:solidFill>
              </a:rPr>
              <a:t> Dataset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Multiply 8">
            <a:extLst>
              <a:ext uri="{FF2B5EF4-FFF2-40B4-BE49-F238E27FC236}">
                <a16:creationId xmlns:a16="http://schemas.microsoft.com/office/drawing/2014/main" id="{7A5028B9-07D1-7896-A519-9552687F4236}"/>
              </a:ext>
            </a:extLst>
          </p:cNvPr>
          <p:cNvSpPr/>
          <p:nvPr/>
        </p:nvSpPr>
        <p:spPr>
          <a:xfrm>
            <a:off x="7242048" y="740617"/>
            <a:ext cx="3877056" cy="5122286"/>
          </a:xfrm>
          <a:prstGeom prst="mathMultiply">
            <a:avLst>
              <a:gd name="adj1" fmla="val 9831"/>
            </a:avLst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829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17AF2D7-67BB-0894-334E-375351C8C0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" t="14934" r="68" b="6220"/>
          <a:stretch/>
        </p:blipFill>
        <p:spPr>
          <a:xfrm>
            <a:off x="0" y="150312"/>
            <a:ext cx="12183649" cy="65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178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0BD0B6B-A8B8-4BCA-9449-CB90DE123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D40B1C-DA21-4877-A6BC-68469E67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C9E669-2E79-CA72-FD0A-B830EA94ABFD}"/>
              </a:ext>
            </a:extLst>
          </p:cNvPr>
          <p:cNvGrpSpPr/>
          <p:nvPr/>
        </p:nvGrpSpPr>
        <p:grpSpPr>
          <a:xfrm>
            <a:off x="1110508" y="504069"/>
            <a:ext cx="9970984" cy="5849863"/>
            <a:chOff x="1054526" y="499309"/>
            <a:chExt cx="9970984" cy="5849863"/>
          </a:xfrm>
        </p:grpSpPr>
        <p:pic>
          <p:nvPicPr>
            <p:cNvPr id="6" name="Picture 5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37FC74BA-E033-8D0F-1234-3321906C11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74871" y="499309"/>
              <a:ext cx="4650639" cy="5849861"/>
            </a:xfrm>
            <a:prstGeom prst="rect">
              <a:avLst/>
            </a:prstGeom>
          </p:spPr>
        </p:pic>
        <p:pic>
          <p:nvPicPr>
            <p:cNvPr id="4" name="Picture 3" descr="A table with numbers and text&#10;&#10;Description automatically generated">
              <a:extLst>
                <a:ext uri="{FF2B5EF4-FFF2-40B4-BE49-F238E27FC236}">
                  <a16:creationId xmlns:a16="http://schemas.microsoft.com/office/drawing/2014/main" id="{BA251ED9-6157-1B64-31C6-E1F90CAE4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54526" y="499310"/>
              <a:ext cx="4855384" cy="5849862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CAD64A4-DF82-4EED-33EF-7C2960571E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3086" y="6455895"/>
            <a:ext cx="1925828" cy="32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157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4260325-2E61-DEBE-27EC-0E32C4935B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996"/>
          <a:stretch/>
        </p:blipFill>
        <p:spPr>
          <a:xfrm>
            <a:off x="168124" y="595423"/>
            <a:ext cx="8026384" cy="528438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9291BE2-7A15-1D2B-E30C-10BC43015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4508" y="1342465"/>
            <a:ext cx="3890560" cy="417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2125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9F290-FECD-8988-9494-5E7CEAABB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-116999"/>
            <a:ext cx="10353762" cy="1257300"/>
          </a:xfrm>
        </p:spPr>
        <p:txBody>
          <a:bodyPr>
            <a:normAutofit/>
          </a:bodyPr>
          <a:lstStyle/>
          <a:p>
            <a:r>
              <a:rPr lang="en-US" sz="6600" b="1" dirty="0">
                <a:latin typeface="Tw Cen MT" panose="020B0602020104020603" pitchFamily="34" charset="77"/>
              </a:rPr>
              <a:t>Type of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5AD089-7E25-7423-1A6D-935E852B61DC}"/>
              </a:ext>
            </a:extLst>
          </p:cNvPr>
          <p:cNvSpPr txBox="1"/>
          <p:nvPr/>
        </p:nvSpPr>
        <p:spPr>
          <a:xfrm>
            <a:off x="509452" y="1074228"/>
            <a:ext cx="1117309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US" b="1" dirty="0"/>
              <a:t>Normal</a:t>
            </a:r>
            <a:r>
              <a:rPr lang="en-US" dirty="0"/>
              <a:t> ( </a:t>
            </a:r>
            <a:r>
              <a:rPr lang="en-US" dirty="0">
                <a:latin typeface="Courier New" panose="02070309020205020404" pitchFamily="49" charset="0"/>
              </a:rPr>
              <a:t>1959771</a:t>
            </a:r>
            <a:r>
              <a:rPr lang="en-US" dirty="0"/>
              <a:t> )	- The data are symmetrically distributed with no skew.</a:t>
            </a:r>
          </a:p>
          <a:p>
            <a:pPr marL="342900" indent="-342900">
              <a:buFont typeface="+mj-lt"/>
              <a:buAutoNum type="alphaLcParenR"/>
            </a:pPr>
            <a:r>
              <a:rPr lang="en-US" b="1" dirty="0"/>
              <a:t>Exploits</a:t>
            </a:r>
            <a:r>
              <a:rPr lang="en-US" dirty="0"/>
              <a:t> ( </a:t>
            </a:r>
            <a:r>
              <a:rPr lang="en-US" dirty="0">
                <a:latin typeface="Courier New" panose="02070309020205020404" pitchFamily="49" charset="0"/>
              </a:rPr>
              <a:t>27600</a:t>
            </a:r>
            <a:r>
              <a:rPr lang="en-US" dirty="0"/>
              <a:t> )	- An exploit is a method or piece of code that takes advantage of software, applications, networks, OS, or hardware vulnerabilities, typically for malicious purposes.</a:t>
            </a:r>
          </a:p>
          <a:p>
            <a:pPr marL="342900" indent="-342900">
              <a:buFont typeface="+mj-lt"/>
              <a:buAutoNum type="alphaLcParenR"/>
            </a:pPr>
            <a:r>
              <a:rPr lang="en-US" b="1" dirty="0"/>
              <a:t>Backdoor</a:t>
            </a:r>
            <a:r>
              <a:rPr lang="en-US" dirty="0"/>
              <a:t> (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1684 </a:t>
            </a:r>
            <a:r>
              <a:rPr lang="en-US" dirty="0"/>
              <a:t>)	- A backdoor is a typically covert method of bypassing normal authentication or encryption in a computer, product, or embedded device (e.g. a home router)</a:t>
            </a:r>
          </a:p>
          <a:p>
            <a:pPr marL="342900" indent="-342900">
              <a:buFont typeface="+mj-lt"/>
              <a:buAutoNum type="alphaLcParenR"/>
            </a:pPr>
            <a:r>
              <a:rPr lang="en-US" b="1" dirty="0" err="1"/>
              <a:t>Fuzzers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1" dirty="0"/>
              <a:t>(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21795 </a:t>
            </a:r>
            <a:r>
              <a:rPr lang="en-US" b="1" dirty="0"/>
              <a:t>)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	- 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It refers to </a:t>
            </a:r>
            <a:r>
              <a:rPr lang="en-US" dirty="0"/>
              <a:t>intentionally invalid, unexpected, or random data that is used in a software testing technique called "fuzzing" to deliberately try to crash a program or trigger unexpected </a:t>
            </a:r>
            <a:r>
              <a:rPr lang="en-US" dirty="0" err="1"/>
              <a:t>behaviour</a:t>
            </a:r>
            <a:r>
              <a:rPr lang="en-US" dirty="0"/>
              <a:t>, thereby identifying potential vulnerabilities in the software by feeding it with abnormal inputs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.</a:t>
            </a:r>
          </a:p>
          <a:p>
            <a:pPr marL="342900" indent="-342900">
              <a:buFont typeface="+mj-lt"/>
              <a:buAutoNum type="alphaLcParenR"/>
            </a:pPr>
            <a:r>
              <a:rPr lang="en-US" b="1" dirty="0"/>
              <a:t>DoS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1" i="0" dirty="0">
                <a:effectLst/>
              </a:rPr>
              <a:t>(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5665 </a:t>
            </a:r>
            <a:r>
              <a:rPr lang="en-US" b="1" i="0" dirty="0">
                <a:effectLst/>
              </a:rPr>
              <a:t>)		- 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A denial-of-service (DoS) attack is </a:t>
            </a:r>
            <a:r>
              <a:rPr lang="en-US" dirty="0"/>
              <a:t>a cyber-attack that aims to make a network, service, or website inaccessible or degrade its performance</a:t>
            </a:r>
            <a:endParaRPr lang="en-US" b="0" i="0" dirty="0">
              <a:effectLst/>
              <a:latin typeface="Courier New" panose="02070309020205020404" pitchFamily="49" charset="0"/>
            </a:endParaRPr>
          </a:p>
          <a:p>
            <a:pPr marL="342900" indent="-342900">
              <a:buFont typeface="+mj-lt"/>
              <a:buAutoNum type="alphaLcParenR"/>
            </a:pPr>
            <a:r>
              <a:rPr lang="en-US" b="1" dirty="0"/>
              <a:t>Reconnaissance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1" i="0" dirty="0">
                <a:effectLst/>
              </a:rPr>
              <a:t>(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13357 </a:t>
            </a:r>
            <a:r>
              <a:rPr lang="en-US" b="1" i="0" dirty="0">
                <a:effectLst/>
              </a:rPr>
              <a:t>) - 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reconnaissance is gathering information about a system or entity before attempting an attack. It can also be referred to as </a:t>
            </a:r>
            <a:r>
              <a:rPr lang="en-US" b="0" i="0" dirty="0" err="1">
                <a:solidFill>
                  <a:srgbClr val="EEF0FF"/>
                </a:solidFill>
                <a:effectLst/>
                <a:latin typeface="Google Sans"/>
              </a:rPr>
              <a:t>footprinting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.</a:t>
            </a:r>
          </a:p>
          <a:p>
            <a:pPr marL="342900" indent="-342900">
              <a:buFont typeface="+mj-lt"/>
              <a:buAutoNum type="alphaLcParenR"/>
            </a:pPr>
            <a:r>
              <a:rPr lang="en-US" b="1" dirty="0"/>
              <a:t>shellcode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1" i="0" dirty="0">
                <a:effectLst/>
              </a:rPr>
              <a:t>(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1511 </a:t>
            </a:r>
            <a:r>
              <a:rPr lang="en-US" b="1" i="0" dirty="0">
                <a:effectLst/>
              </a:rPr>
              <a:t>)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	- 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shellcode is a small piece of code that is used to exploit a software vulnerability and take control of a compromised machine. </a:t>
            </a:r>
          </a:p>
          <a:p>
            <a:pPr marL="342900" indent="-342900">
              <a:buFont typeface="+mj-lt"/>
              <a:buAutoNum type="alphaLcParenR"/>
            </a:pPr>
            <a:r>
              <a:rPr lang="en-US" b="1" dirty="0"/>
              <a:t>worms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1" i="0" dirty="0">
                <a:effectLst/>
              </a:rPr>
              <a:t>(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171 </a:t>
            </a:r>
            <a:r>
              <a:rPr lang="en-US" b="1" i="0" dirty="0">
                <a:effectLst/>
              </a:rPr>
              <a:t>) 	- 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a worm is a type of malware that can spread itself to other computers without the need for human interaction. </a:t>
            </a:r>
            <a:endParaRPr lang="en-US" b="0" i="0" dirty="0">
              <a:effectLst/>
              <a:latin typeface="Courier New" panose="02070309020205020404" pitchFamily="49" charset="0"/>
            </a:endParaRPr>
          </a:p>
          <a:p>
            <a:pPr marL="342900" indent="-342900">
              <a:buFont typeface="+mj-lt"/>
              <a:buAutoNum type="alphaLcParenR"/>
            </a:pPr>
            <a:r>
              <a:rPr lang="en-US" b="1" dirty="0"/>
              <a:t>generic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1" i="0" dirty="0">
                <a:effectLst/>
              </a:rPr>
              <a:t>(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25378 </a:t>
            </a:r>
            <a:r>
              <a:rPr lang="en-US" b="1" i="0" dirty="0">
                <a:effectLst/>
              </a:rPr>
              <a:t>)	- </a:t>
            </a:r>
            <a:r>
              <a:rPr lang="en-US" i="0" dirty="0">
                <a:effectLst/>
              </a:rPr>
              <a:t>it i</a:t>
            </a:r>
            <a:r>
              <a:rPr lang="en-US" dirty="0"/>
              <a:t>s not owned by a single user it may be used by multiple people. A generalization of conventional data models that define standardized relation types and what can be related by those types.</a:t>
            </a:r>
          </a:p>
          <a:p>
            <a:pPr marL="342900" indent="-342900">
              <a:buFont typeface="+mj-lt"/>
              <a:buAutoNum type="alphaLcParenR"/>
            </a:pPr>
            <a:r>
              <a:rPr lang="en-US" b="1" dirty="0"/>
              <a:t>analysis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1" i="0" dirty="0">
                <a:effectLst/>
              </a:rPr>
              <a:t>(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2185 </a:t>
            </a:r>
            <a:r>
              <a:rPr lang="en-US" b="1" i="0" dirty="0">
                <a:effectLst/>
              </a:rPr>
              <a:t>)	- 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information to understand and mitigate security risks.</a:t>
            </a:r>
            <a:endParaRPr lang="en-US" b="0" i="0" dirty="0"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1020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SlateVTI</Template>
  <TotalTime>1535</TotalTime>
  <Words>662</Words>
  <Application>Microsoft Macintosh PowerPoint</Application>
  <PresentationFormat>Widescreen</PresentationFormat>
  <Paragraphs>51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8" baseType="lpstr">
      <vt:lpstr>-apple-system</vt:lpstr>
      <vt:lpstr>Aptos</vt:lpstr>
      <vt:lpstr>Arial</vt:lpstr>
      <vt:lpstr>Arial Nova</vt:lpstr>
      <vt:lpstr>Arial Nova Light</vt:lpstr>
      <vt:lpstr>Courier New</vt:lpstr>
      <vt:lpstr>Google Sans</vt:lpstr>
      <vt:lpstr>Helvetica Neue</vt:lpstr>
      <vt:lpstr>ProximaNovaA-Regular</vt:lpstr>
      <vt:lpstr>Tw Cen MT</vt:lpstr>
      <vt:lpstr>Wingdings</vt:lpstr>
      <vt:lpstr>Wingdings 2</vt:lpstr>
      <vt:lpstr>SlateVTI</vt:lpstr>
      <vt:lpstr>PowerPoint Presentation</vt:lpstr>
      <vt:lpstr>RECAP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Type of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Important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SALVIN THILAK SADASIVAN</dc:creator>
  <cp:lastModifiedBy>SALVIN THILAK SADASIVAN</cp:lastModifiedBy>
  <cp:revision>21</cp:revision>
  <dcterms:created xsi:type="dcterms:W3CDTF">2024-11-11T06:05:39Z</dcterms:created>
  <dcterms:modified xsi:type="dcterms:W3CDTF">2024-11-13T16:03:51Z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